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8"/>
  </p:notesMasterIdLst>
  <p:sldIdLst>
    <p:sldId id="256" r:id="rId2"/>
    <p:sldId id="271" r:id="rId3"/>
    <p:sldId id="257" r:id="rId4"/>
    <p:sldId id="263" r:id="rId5"/>
    <p:sldId id="265" r:id="rId6"/>
    <p:sldId id="261" r:id="rId7"/>
    <p:sldId id="267" r:id="rId8"/>
    <p:sldId id="268" r:id="rId9"/>
    <p:sldId id="266" r:id="rId10"/>
    <p:sldId id="258" r:id="rId11"/>
    <p:sldId id="259" r:id="rId12"/>
    <p:sldId id="269" r:id="rId13"/>
    <p:sldId id="262" r:id="rId14"/>
    <p:sldId id="260" r:id="rId15"/>
    <p:sldId id="270"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91" autoAdjust="0"/>
    <p:restoredTop sz="94667" autoAdjust="0"/>
  </p:normalViewPr>
  <p:slideViewPr>
    <p:cSldViewPr>
      <p:cViewPr varScale="1">
        <p:scale>
          <a:sx n="100" d="100"/>
          <a:sy n="100" d="100"/>
        </p:scale>
        <p:origin x="-288" y="-102"/>
      </p:cViewPr>
      <p:guideLst>
        <p:guide orient="horz" pos="2160"/>
        <p:guide pos="2880"/>
      </p:guideLst>
    </p:cSldViewPr>
  </p:slideViewPr>
  <p:outlineViewPr>
    <p:cViewPr>
      <p:scale>
        <a:sx n="33" d="100"/>
        <a:sy n="33" d="100"/>
      </p:scale>
      <p:origin x="42" y="451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B0B5C6-545E-4B15-903C-D7C781341F0D}" type="datetimeFigureOut">
              <a:rPr lang="en-US" smtClean="0"/>
              <a:pPr/>
              <a:t>10/16/2008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495103-921B-40DC-B85B-C08AE8F7ABF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15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95103-921B-40DC-B85B-C08AE8F7ABF2}"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06E237-6307-475F-97A4-32B359D646F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B3621B5-D9F5-4A03-888D-BA102158B06C}" type="datetimeFigureOut">
              <a:rPr lang="en-US" smtClean="0"/>
              <a:pPr/>
              <a:t>10/16/2008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6806E237-6307-475F-97A4-32B359D646F2}"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B3621B5-D9F5-4A03-888D-BA102158B06C}" type="datetimeFigureOut">
              <a:rPr lang="en-US" smtClean="0"/>
              <a:pPr/>
              <a:t>10/16/2008</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806E237-6307-475F-97A4-32B359D646F2}"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nwrel.org/scpd/sirs/2/cu3.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		Positive Reinforcement: 		Praise Compared to the Candy Token</a:t>
            </a:r>
            <a:endParaRPr lang="en-US" sz="3200" dirty="0"/>
          </a:p>
        </p:txBody>
      </p:sp>
      <p:sp>
        <p:nvSpPr>
          <p:cNvPr id="3" name="Subtitle 2"/>
          <p:cNvSpPr>
            <a:spLocks noGrp="1"/>
          </p:cNvSpPr>
          <p:nvPr>
            <p:ph type="subTitle" idx="1"/>
          </p:nvPr>
        </p:nvSpPr>
        <p:spPr/>
        <p:txBody>
          <a:bodyPr>
            <a:normAutofit/>
          </a:bodyPr>
          <a:lstStyle/>
          <a:p>
            <a:r>
              <a:rPr lang="en-US" dirty="0" smtClean="0"/>
              <a:t>Marjorie Barnes</a:t>
            </a:r>
          </a:p>
          <a:p>
            <a:r>
              <a:rPr lang="en-US" dirty="0" smtClean="0"/>
              <a:t>EDU 702.22</a:t>
            </a:r>
          </a:p>
          <a:p>
            <a:r>
              <a:rPr lang="en-US" dirty="0" smtClean="0"/>
              <a:t>Fall 2008</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Statement of the Problem</a:t>
            </a:r>
            <a:endParaRPr lang="en-US" dirty="0"/>
          </a:p>
        </p:txBody>
      </p:sp>
      <p:sp>
        <p:nvSpPr>
          <p:cNvPr id="3" name="Content Placeholder 2"/>
          <p:cNvSpPr>
            <a:spLocks noGrp="1"/>
          </p:cNvSpPr>
          <p:nvPr>
            <p:ph idx="1"/>
          </p:nvPr>
        </p:nvSpPr>
        <p:spPr/>
        <p:txBody>
          <a:bodyPr>
            <a:normAutofit/>
          </a:bodyPr>
          <a:lstStyle/>
          <a:p>
            <a:r>
              <a:rPr lang="en-US" dirty="0" smtClean="0"/>
              <a:t>I will compare two positive reinforcers – candy and praise. </a:t>
            </a:r>
          </a:p>
          <a:p>
            <a:pPr>
              <a:buNone/>
            </a:pPr>
            <a:endParaRPr lang="en-US" dirty="0" smtClean="0"/>
          </a:p>
          <a:p>
            <a:r>
              <a:rPr lang="en-US" dirty="0" smtClean="0"/>
              <a:t>In my reading, I have discovered that praise can be just as effective as tangible rewards. So, why haven’t elementary teachers eliminated the use of candy as </a:t>
            </a:r>
            <a:r>
              <a:rPr lang="en-US" i="1" dirty="0" smtClean="0"/>
              <a:t>the reinforcer</a:t>
            </a:r>
            <a:r>
              <a:rPr lang="en-US" dirty="0" smtClean="0"/>
              <a:t> and take greater measures to implement the praise reward?  </a:t>
            </a:r>
          </a:p>
          <a:p>
            <a:endParaRPr lang="en-US" sz="2800" dirty="0"/>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the Literature</a:t>
            </a:r>
            <a:endParaRPr lang="en-US" dirty="0"/>
          </a:p>
        </p:txBody>
      </p:sp>
      <p:sp>
        <p:nvSpPr>
          <p:cNvPr id="3" name="Content Placeholder 2"/>
          <p:cNvSpPr>
            <a:spLocks noGrp="1"/>
          </p:cNvSpPr>
          <p:nvPr>
            <p:ph idx="1"/>
          </p:nvPr>
        </p:nvSpPr>
        <p:spPr/>
        <p:txBody>
          <a:bodyPr>
            <a:normAutofit/>
          </a:bodyPr>
          <a:lstStyle/>
          <a:p>
            <a:r>
              <a:rPr lang="en-US" sz="3200" dirty="0" smtClean="0"/>
              <a:t>One </a:t>
            </a:r>
            <a:r>
              <a:rPr lang="en-US" sz="3200" dirty="0"/>
              <a:t>alleged effect of reinforcement is that it undermines intrinsic interest in task; however findings show that verbal praise produces and increase intrinsic </a:t>
            </a:r>
            <a:r>
              <a:rPr lang="en-US" sz="3200" dirty="0" smtClean="0"/>
              <a:t>motivation. </a:t>
            </a:r>
            <a:r>
              <a:rPr lang="en-US" sz="3200" dirty="0"/>
              <a:t>The only negative effect appears when expected tangible rewards are given to individual simply for doing a task (Cameron &amp; Pierce, 1994</a:t>
            </a:r>
            <a:r>
              <a:rPr lang="en-US" sz="3200" dirty="0" smtClean="0"/>
              <a:t>).</a:t>
            </a:r>
            <a:r>
              <a:rPr lang="en-US" sz="3200" dirty="0"/>
              <a:t> </a:t>
            </a:r>
          </a:p>
          <a:p>
            <a:endParaRPr lang="en-US" dirty="0"/>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3000" dirty="0" smtClean="0"/>
              <a:t>Praising student’s intelligence gives them a short burst of pride (“you must be smart at these problems”); rather, students must be praised for their effort (“You must have worked hard at these problems” or “I know it was a hard assignment, but you stuck to it and got it done”). Effort praised students will remain on task, confident, and eager (Dweck, 2007).</a:t>
            </a: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3000" dirty="0" smtClean="0"/>
              <a:t>There are different effects of reinforcement with different kind of students. Student with an external locus of control (those who believe that their actions are determined more by outside events and other people than themselves) perform better with tangible reinforcement than with verbal reinforcement. (Cotton,2008)</a:t>
            </a:r>
          </a:p>
          <a:p>
            <a:endParaRPr lang="en-US" dirty="0"/>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Hypothesis</a:t>
            </a:r>
            <a:endParaRPr lang="en-US" dirty="0"/>
          </a:p>
        </p:txBody>
      </p:sp>
      <p:sp>
        <p:nvSpPr>
          <p:cNvPr id="3" name="Content Placeholder 2"/>
          <p:cNvSpPr>
            <a:spLocks noGrp="1"/>
          </p:cNvSpPr>
          <p:nvPr>
            <p:ph idx="1"/>
          </p:nvPr>
        </p:nvSpPr>
        <p:spPr/>
        <p:txBody>
          <a:bodyPr>
            <a:normAutofit/>
          </a:bodyPr>
          <a:lstStyle/>
          <a:p>
            <a:r>
              <a:rPr lang="en-US" sz="3200" dirty="0"/>
              <a:t>HR1:  If praise can be just as effective as candy as a reinforcer, teachers with the proper implementation and continuity of praise can reduce or even eliminate candy as the primary reinforcer inside elementary </a:t>
            </a:r>
            <a:r>
              <a:rPr lang="en-US" sz="3200" dirty="0" smtClean="0"/>
              <a:t>classrooms.</a:t>
            </a:r>
            <a:endParaRPr lang="en-US" sz="3200" dirty="0"/>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Partial </a:t>
            </a:r>
            <a:r>
              <a:rPr lang="en-US" dirty="0" smtClean="0"/>
              <a:t>References</a:t>
            </a:r>
            <a:endParaRPr lang="en-US" dirty="0"/>
          </a:p>
        </p:txBody>
      </p:sp>
      <p:sp>
        <p:nvSpPr>
          <p:cNvPr id="3" name="Content Placeholder 2"/>
          <p:cNvSpPr>
            <a:spLocks noGrp="1"/>
          </p:cNvSpPr>
          <p:nvPr>
            <p:ph idx="1"/>
          </p:nvPr>
        </p:nvSpPr>
        <p:spPr/>
        <p:txBody>
          <a:bodyPr>
            <a:normAutofit lnSpcReduction="10000"/>
          </a:bodyPr>
          <a:lstStyle/>
          <a:p>
            <a:r>
              <a:rPr lang="en-US" sz="1600" dirty="0" smtClean="0"/>
              <a:t>Cotton, K. (1988, May) Instructional Reinforcement. School Improvement Research Series (SIRS). Retrieved September 22, 2008, from </a:t>
            </a:r>
            <a:r>
              <a:rPr lang="en-US" sz="1600" dirty="0" smtClean="0">
                <a:hlinkClick r:id="rId3"/>
              </a:rPr>
              <a:t>http://www.nwrel.org/scpd/sirs/2/cu3.html</a:t>
            </a:r>
            <a:endParaRPr lang="en-US" sz="1600" dirty="0" smtClean="0"/>
          </a:p>
          <a:p>
            <a:endParaRPr lang="en-US" sz="1600" dirty="0" smtClean="0"/>
          </a:p>
          <a:p>
            <a:r>
              <a:rPr lang="en-US" sz="1600" dirty="0" smtClean="0"/>
              <a:t> B. F. Skinner. (2008, October 10). In </a:t>
            </a:r>
            <a:r>
              <a:rPr lang="en-US" sz="1600" i="1" dirty="0" smtClean="0"/>
              <a:t>Wikipedia, The Free Encyclopedia</a:t>
            </a:r>
            <a:r>
              <a:rPr lang="en-US" sz="1600" dirty="0" smtClean="0"/>
              <a:t>. Retrieved October 14, 2008, from http://en.wikipedia.org/w/index.php?title=B._F._Skinner&amp;oldid=244415149</a:t>
            </a:r>
          </a:p>
          <a:p>
            <a:pPr lvl="0"/>
            <a:endParaRPr lang="en-US" sz="1600" dirty="0" smtClean="0"/>
          </a:p>
          <a:p>
            <a:pPr lvl="0"/>
            <a:r>
              <a:rPr lang="en-US" sz="1600" dirty="0" smtClean="0"/>
              <a:t>Siegel, Chelsea T. (2008, August) School-Wide Positive Behavior Support Programs in Elementary schools. Online Submission.38pp.  School of education Dominican University of California. Retrieved September 29, 2008 from </a:t>
            </a:r>
            <a:r>
              <a:rPr lang="en-US" sz="1600" u="sng" dirty="0" smtClean="0"/>
              <a:t>http://web.ebscohost.com/ehost/detail</a:t>
            </a:r>
          </a:p>
          <a:p>
            <a:pPr lvl="0"/>
            <a:endParaRPr lang="en-US" sz="1700" dirty="0" smtClean="0"/>
          </a:p>
          <a:p>
            <a:pPr lvl="0"/>
            <a:r>
              <a:rPr lang="en-US" sz="1600" dirty="0" smtClean="0"/>
              <a:t>Dweck, Carol S. (2007, October). The Perils: The wrong kind of praise creates self-defeating behavior. The Right kind motivates students to learn. Stanford University. Educational Leadership.  Retrieved September 29, 2008 from </a:t>
            </a:r>
            <a:r>
              <a:rPr lang="en-US" sz="1600" u="sng" dirty="0" smtClean="0"/>
              <a:t>http://web.ebscohost.com/ehost/detail</a:t>
            </a:r>
            <a:endParaRPr lang="en-US" sz="1600" dirty="0" smtClean="0"/>
          </a:p>
          <a:p>
            <a:pPr>
              <a:buNone/>
            </a:pPr>
            <a:endParaRPr lang="en-US" dirty="0"/>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lvl="0"/>
            <a:r>
              <a:rPr lang="en-US" sz="1600" dirty="0" smtClean="0"/>
              <a:t>Reinforcement Theory. (1996, September 6). The </a:t>
            </a:r>
            <a:r>
              <a:rPr lang="en-US" sz="1600" dirty="0" err="1" smtClean="0"/>
              <a:t>Eberly</a:t>
            </a:r>
            <a:r>
              <a:rPr lang="en-US" sz="1600" dirty="0" smtClean="0"/>
              <a:t> College of Arts and Sciences. Retrieved September 22, 2008, from </a:t>
            </a:r>
            <a:r>
              <a:rPr lang="en-US" sz="1600" u="sng" dirty="0" smtClean="0"/>
              <a:t>http://www.as.wvu.edu/~sbb/comm221/chapters/rf.htm</a:t>
            </a:r>
            <a:endParaRPr lang="en-US" sz="1600" dirty="0" smtClean="0"/>
          </a:p>
          <a:p>
            <a:pPr lvl="0"/>
            <a:r>
              <a:rPr lang="en-US" sz="1600" dirty="0" err="1" smtClean="0"/>
              <a:t>Kizlik</a:t>
            </a:r>
            <a:r>
              <a:rPr lang="en-US" sz="1600" dirty="0" smtClean="0"/>
              <a:t>, R., &amp; Associates (2008, March 20).  Instructional Methods Information. ADPRIMA Directory. Retrieved September 22,2008, from </a:t>
            </a:r>
            <a:r>
              <a:rPr lang="en-US" sz="1600" u="sng" dirty="0" smtClean="0"/>
              <a:t>http://www.adprima.com/teachmeth.htm</a:t>
            </a:r>
            <a:endParaRPr lang="en-US" sz="1600" dirty="0" smtClean="0"/>
          </a:p>
          <a:p>
            <a:pPr lvl="0"/>
            <a:r>
              <a:rPr lang="en-US" sz="1600" dirty="0" smtClean="0"/>
              <a:t>Wise, R. Dr., (2008, May 9).  Reinforcement. </a:t>
            </a:r>
            <a:r>
              <a:rPr lang="en-US" sz="1600" dirty="0" err="1" smtClean="0"/>
              <a:t>Scholarpedia</a:t>
            </a:r>
            <a:r>
              <a:rPr lang="en-US" sz="1600" dirty="0" smtClean="0"/>
              <a:t>. Retrieved September 22,2008, from </a:t>
            </a:r>
            <a:r>
              <a:rPr lang="en-US" sz="1600" u="sng" dirty="0" smtClean="0"/>
              <a:t>http://www.scholarpedi.org/article/Reinforcements</a:t>
            </a:r>
            <a:endParaRPr lang="en-US" sz="1600" dirty="0" smtClean="0"/>
          </a:p>
          <a:p>
            <a:pPr lvl="0"/>
            <a:r>
              <a:rPr lang="en-US" sz="1600" dirty="0" err="1" smtClean="0"/>
              <a:t>Rozycki</a:t>
            </a:r>
            <a:r>
              <a:rPr lang="en-US" sz="1600" dirty="0" smtClean="0"/>
              <a:t>, G., (2004, July 26).  </a:t>
            </a:r>
            <a:r>
              <a:rPr lang="en-US" sz="1600" dirty="0" err="1" smtClean="0"/>
              <a:t>Reinforcers</a:t>
            </a:r>
            <a:r>
              <a:rPr lang="en-US" sz="1600" dirty="0" smtClean="0"/>
              <a:t> and Voluntary Behavior. New foundations. Retrieved September 22,2008, from </a:t>
            </a:r>
            <a:r>
              <a:rPr lang="en-US" sz="1600" u="sng" dirty="0" smtClean="0"/>
              <a:t>http://www.newfoundations.com/EGR/RewRein.html</a:t>
            </a:r>
            <a:endParaRPr lang="en-US" sz="1600" dirty="0" smtClean="0"/>
          </a:p>
          <a:p>
            <a:pPr lvl="0"/>
            <a:r>
              <a:rPr lang="de-DE" sz="1600" dirty="0" smtClean="0"/>
              <a:t>Kauffman</a:t>
            </a:r>
            <a:r>
              <a:rPr lang="de-DE" sz="1600" dirty="0" smtClean="0"/>
              <a:t>, J., Conroy, M., Gardner, R. III, &amp; Oswald, D. (2008, April). </a:t>
            </a:r>
            <a:r>
              <a:rPr lang="en-US" sz="1600" dirty="0" smtClean="0"/>
              <a:t>Cultural Sensitivity in the Application of Behavior Principle to Education. Education and Treatment of Children Vol. 31, No. 2, p239-262, 2008. (peer reviewed journal) Retrieved September 29, 2008 from </a:t>
            </a:r>
            <a:r>
              <a:rPr lang="en-US" sz="1600" u="sng" dirty="0" smtClean="0"/>
              <a:t>http://web.ebscohost.com/ehost/detail</a:t>
            </a:r>
            <a:endParaRPr lang="en-US" sz="1600" dirty="0" smtClean="0"/>
          </a:p>
          <a:p>
            <a:pPr lvl="0"/>
            <a:r>
              <a:rPr lang="en-US" sz="1600" dirty="0" smtClean="0"/>
              <a:t>Reference for Business, (2007). Reinforcement Theory: Background and Development of Reinforcement theory. Retrieved September 22, 2008, </a:t>
            </a:r>
            <a:r>
              <a:rPr lang="en-US" sz="1600" u="sng" dirty="0" smtClean="0"/>
              <a:t>http://www.refernceforbusiness.com/management/Pr-Sa/Reinforcement-Theory.html</a:t>
            </a:r>
            <a:endParaRPr lang="en-US" sz="1600" dirty="0" smtClean="0"/>
          </a:p>
          <a:p>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Table of Contents</a:t>
            </a:r>
            <a:endParaRPr lang="en-US" dirty="0"/>
          </a:p>
        </p:txBody>
      </p:sp>
      <p:sp>
        <p:nvSpPr>
          <p:cNvPr id="3" name="Content Placeholder 2"/>
          <p:cNvSpPr>
            <a:spLocks noGrp="1"/>
          </p:cNvSpPr>
          <p:nvPr>
            <p:ph idx="1"/>
          </p:nvPr>
        </p:nvSpPr>
        <p:spPr/>
        <p:txBody>
          <a:bodyPr>
            <a:normAutofit/>
          </a:bodyPr>
          <a:lstStyle/>
          <a:p>
            <a:r>
              <a:rPr lang="en-US" dirty="0" smtClean="0"/>
              <a:t>Introduction</a:t>
            </a:r>
            <a:r>
              <a:rPr lang="en-US" dirty="0" smtClean="0"/>
              <a:t>						1</a:t>
            </a:r>
          </a:p>
          <a:p>
            <a:r>
              <a:rPr lang="en-US" dirty="0" smtClean="0"/>
              <a:t>	Statement of the Problem				10</a:t>
            </a:r>
          </a:p>
          <a:p>
            <a:r>
              <a:rPr lang="en-US" dirty="0" smtClean="0"/>
              <a:t>	Review of Related </a:t>
            </a:r>
            <a:r>
              <a:rPr lang="en-US" dirty="0" smtClean="0"/>
              <a:t>Literature</a:t>
            </a:r>
            <a:r>
              <a:rPr lang="en-US" dirty="0" smtClean="0"/>
              <a:t>			11</a:t>
            </a:r>
          </a:p>
          <a:p>
            <a:r>
              <a:rPr lang="en-US" dirty="0" smtClean="0"/>
              <a:t>	Statement of Hypothesis				14</a:t>
            </a:r>
          </a:p>
          <a:p>
            <a:r>
              <a:rPr lang="en-US" dirty="0" smtClean="0"/>
              <a:t>References							15</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3200" dirty="0" smtClean="0"/>
              <a:t>Candy is the main reinforcer used inside the elementary classroom to manage the behavior problems. </a:t>
            </a:r>
          </a:p>
          <a:p>
            <a:endParaRPr lang="en-US" sz="3200" dirty="0" smtClean="0"/>
          </a:p>
          <a:p>
            <a:r>
              <a:rPr lang="en-US" sz="3200" dirty="0" smtClean="0"/>
              <a:t>Teachers start out with other token or symbolic rewards such as stars, coupons, and play money but in the end use candies.</a:t>
            </a:r>
            <a:endParaRPr lang="en-US" sz="3200"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Autofit/>
          </a:bodyPr>
          <a:lstStyle/>
          <a:p>
            <a:r>
              <a:rPr lang="en-US" dirty="0" smtClean="0"/>
              <a:t>In a fifth grade classroom I witnessed the token start-out. Students were rewarded play money for completing homework assignments and for their behavior inside and outside of the classroom, but the end result was that they added it up to purchase candy at the class shop.</a:t>
            </a:r>
          </a:p>
          <a:p>
            <a:pPr>
              <a:buNone/>
            </a:pPr>
            <a:endParaRPr lang="en-US" dirty="0" smtClean="0"/>
          </a:p>
          <a:p>
            <a:r>
              <a:rPr lang="en-US" dirty="0" smtClean="0"/>
              <a:t>In an art room, if students earned coupon (s) during the art prep then they get to claim a reward for the candy box after they have accumulated five coupons.</a:t>
            </a:r>
            <a:endParaRPr lang="en-US"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In a kindergarten class I have witnessed the symbolic reward start-out.  Each student gets a star for their behavior throughout the day. If students earned five stars during the course of the day, then they get a reward from the prize box, which is full of candies!</a:t>
            </a:r>
            <a:endParaRPr lang="en-US" dirty="0"/>
          </a:p>
        </p:txBody>
      </p:sp>
      <p:pic>
        <p:nvPicPr>
          <p:cNvPr id="1031" name="Picture 7" descr="C:\Users\Missery\AppData\Local\Microsoft\Windows\Temporary Internet Files\Content.IE5\HA1MLQ01\MPj04384470000[1].jpg"/>
          <p:cNvPicPr>
            <a:picLocks noChangeAspect="1" noChangeArrowheads="1"/>
          </p:cNvPicPr>
          <p:nvPr/>
        </p:nvPicPr>
        <p:blipFill>
          <a:blip r:embed="rId3"/>
          <a:srcRect/>
          <a:stretch>
            <a:fillRect/>
          </a:stretch>
        </p:blipFill>
        <p:spPr bwMode="auto">
          <a:xfrm>
            <a:off x="1371600" y="4572000"/>
            <a:ext cx="6406896" cy="1752600"/>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2800" dirty="0" smtClean="0"/>
              <a:t>Traditionally schools have used punishment to deter students from unwanted behaviors, but this consequence behavior system has been proven ineffective. (Siegel, 2008).</a:t>
            </a:r>
            <a:r>
              <a:rPr lang="en-US" sz="2000" dirty="0" smtClean="0"/>
              <a:t> </a:t>
            </a:r>
          </a:p>
          <a:p>
            <a:endParaRPr lang="en-US" sz="2000" dirty="0" smtClean="0"/>
          </a:p>
          <a:p>
            <a:r>
              <a:rPr lang="en-US" sz="2800" dirty="0" smtClean="0"/>
              <a:t>According to the Families and Advocates Partnership for Education “punishment is one of the least effective responses to problems behaviors” (As cited in Siegel, 2008)</a:t>
            </a:r>
            <a:endParaRPr lang="en-US" sz="2800"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Now, many teachers in compliance with the Department of Education have implemented positive reinforcement systems in their classrooms. </a:t>
            </a:r>
            <a:endParaRPr lang="en-US"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Positive reinforcement by definition is increasing in the frequency of a preferred behavior due to the addition of a stimulus and according to Skinner (1937) positive reinforcement is more effective at changing and establishing preferred behavior than punishment. </a:t>
            </a:r>
            <a:endParaRPr lang="en-US" dirty="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Therefore many teachers have chosen to use reinforcers such as candies, stars, free-time, etc to increase preferred classroom behaviors.</a:t>
            </a:r>
          </a:p>
          <a:p>
            <a:endParaRPr lang="en-US" dirty="0" smtClean="0"/>
          </a:p>
          <a:p>
            <a:r>
              <a:rPr lang="en-US" dirty="0" smtClean="0"/>
              <a:t>So, what makes the candy such as a powerful or more prevalent reinforcer used in the classroom by elementary school teachers?</a:t>
            </a:r>
          </a:p>
          <a:p>
            <a:pPr>
              <a:buNone/>
            </a:pPr>
            <a:endParaRPr lang="en-US" dirty="0"/>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218</TotalTime>
  <Words>835</Words>
  <Application>Microsoft Office PowerPoint</Application>
  <PresentationFormat>On-screen Show (4:3)</PresentationFormat>
  <Paragraphs>64</Paragraphs>
  <Slides>16</Slides>
  <Notes>14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  Positive Reinforcement:   Praise Compared to the Candy Token</vt:lpstr>
      <vt:lpstr>Table of Contents</vt:lpstr>
      <vt:lpstr>Introduction</vt:lpstr>
      <vt:lpstr>Slide 4</vt:lpstr>
      <vt:lpstr>Slide 5</vt:lpstr>
      <vt:lpstr>Slide 6</vt:lpstr>
      <vt:lpstr>Slide 7</vt:lpstr>
      <vt:lpstr>Slide 8</vt:lpstr>
      <vt:lpstr>Slide 9</vt:lpstr>
      <vt:lpstr> Statement of the Problem</vt:lpstr>
      <vt:lpstr>Review of the Literature</vt:lpstr>
      <vt:lpstr>Slide 12</vt:lpstr>
      <vt:lpstr>Slide 13</vt:lpstr>
      <vt:lpstr>Research Hypothesis</vt:lpstr>
      <vt:lpstr>  Partial References</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Missery</dc:creator>
  <cp:lastModifiedBy>0c-20</cp:lastModifiedBy>
  <cp:revision>32</cp:revision>
  <dcterms:created xsi:type="dcterms:W3CDTF">2008-10-15T20:37:29Z</dcterms:created>
  <dcterms:modified xsi:type="dcterms:W3CDTF">2008-10-16T20:12:25Z</dcterms:modified>
</cp:coreProperties>
</file>